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7471584" r:id="rId2"/>
    <p:sldId id="2147471578" r:id="rId3"/>
    <p:sldId id="325" r:id="rId4"/>
    <p:sldId id="326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6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42CE5-DE40-AF40-99D3-7B2F2C53A2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8135" y="2280518"/>
            <a:ext cx="6735537" cy="1798484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tx2"/>
                </a:solidFill>
                <a:latin typeface="Bai Jamjuree" pitchFamily="2" charset="-34"/>
                <a:cs typeface="Bai Jamjuree" pitchFamily="2" charset="-34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A6A1F2-F32B-6B42-9268-5F20E454CC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98135" y="4306095"/>
            <a:ext cx="6735537" cy="752922"/>
          </a:xfrm>
        </p:spPr>
        <p:txBody>
          <a:bodyPr/>
          <a:lstStyle>
            <a:lvl1pPr marL="0" indent="0" algn="l">
              <a:buNone/>
              <a:defRPr sz="24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6CB0171-0EA5-B14E-AB49-F72EACA588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8884" y="6356350"/>
            <a:ext cx="9571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83F7C0-ABC3-41A2-AF4A-A7397AE4C95E}" type="datetime1">
              <a:rPr lang="en-US" smtClean="0"/>
              <a:t>9/1/2025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A9CB309-6844-F047-8286-BBC7131416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95861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54C755-CD53-C744-AF9C-261A701C7F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0166" y="6356350"/>
            <a:ext cx="7375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86D7A1-BFD1-0649-B06D-3A4FDC471882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B5DB609-4CC0-3933-83C3-55CD64AB61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98135" y="896143"/>
            <a:ext cx="2867708" cy="98988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A25D2C3-A3B5-035E-B91D-1CDBEEDB53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17546" t="6281" b="4888"/>
          <a:stretch/>
        </p:blipFill>
        <p:spPr>
          <a:xfrm>
            <a:off x="0" y="1"/>
            <a:ext cx="462452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88557A0-FA7C-6153-370A-B371D503E174}"/>
              </a:ext>
            </a:extLst>
          </p:cNvPr>
          <p:cNvSpPr txBox="1"/>
          <p:nvPr userDrawn="1"/>
        </p:nvSpPr>
        <p:spPr>
          <a:xfrm>
            <a:off x="8235967" y="6369625"/>
            <a:ext cx="3739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0" i="0">
                <a:solidFill>
                  <a:srgbClr val="ADADAD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project has received funding from the European Union’s Horizon Europe research and innovation programme under grant agreement No 101096253</a:t>
            </a:r>
            <a:endParaRPr lang="en-US" sz="800">
              <a:solidFill>
                <a:srgbClr val="ADADAD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2753A13-033D-8CAA-339E-D8E2CCD7E57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09784" y="6427231"/>
            <a:ext cx="326183" cy="21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4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210AC-1191-9740-B3F2-281D8F33D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166" y="365125"/>
            <a:ext cx="10515600" cy="1325563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ED1AC-FA62-7043-AB55-32B946E9D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166" y="1825625"/>
            <a:ext cx="10515600" cy="435133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1"/>
                </a:solidFill>
              </a:defRPr>
            </a:lvl2pPr>
            <a:lvl3pPr algn="ctr">
              <a:defRPr>
                <a:solidFill>
                  <a:schemeClr val="tx1"/>
                </a:solidFill>
              </a:defRPr>
            </a:lvl3pPr>
            <a:lvl4pPr algn="ctr">
              <a:defRPr>
                <a:solidFill>
                  <a:schemeClr val="tx1"/>
                </a:solidFill>
              </a:defRPr>
            </a:lvl4pPr>
            <a:lvl5pPr algn="ctr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77923-4AA3-0747-9294-C10A8529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EAB8B6-7C4F-41CC-A084-ECAE17D502CC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D3B93-333F-7B49-B9F7-05FC13F6D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F511C-4437-1E4D-9FBC-8DC4ECAC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D86D7A1-BFD1-0649-B06D-3A4FDC471882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9BC3DB4-D406-750C-F5AE-1B93BD0BFF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62778" y="2723168"/>
            <a:ext cx="375328" cy="48203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0EB9895-61B2-5007-80A3-1D3F708F051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2565" y="4719918"/>
            <a:ext cx="1134493" cy="145704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26CD2D5-88CB-10DF-EDEE-B0E8DCAFD72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03124" y="4584981"/>
            <a:ext cx="466219" cy="59877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C401932-C0BE-2699-F826-D9E6B6ED04A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461089" y="1646238"/>
            <a:ext cx="989353" cy="127064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B5B9767-FEBB-6154-EB59-F434C6F4EDF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044942" y="1646238"/>
            <a:ext cx="405500" cy="52079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633A5CD-0080-5E3E-7BF5-80102A8DBFEC}"/>
              </a:ext>
            </a:extLst>
          </p:cNvPr>
          <p:cNvSpPr txBox="1"/>
          <p:nvPr userDrawn="1"/>
        </p:nvSpPr>
        <p:spPr>
          <a:xfrm>
            <a:off x="8235967" y="6369625"/>
            <a:ext cx="3739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0" i="0">
                <a:solidFill>
                  <a:srgbClr val="ADADAD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project has received funding from the European Union’s Horizon Europe research and innovation programme under grant agreement No 101096253</a:t>
            </a:r>
            <a:endParaRPr lang="en-US" sz="800">
              <a:solidFill>
                <a:srgbClr val="ADADAD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65310F0-1088-0844-6D0B-3F0DE7D90AC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909784" y="6427231"/>
            <a:ext cx="326183" cy="21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351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77923-4AA3-0747-9294-C10A8529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C99C688-E5B5-44E5-B594-6C3DA4467C15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D3B93-333F-7B49-B9F7-05FC13F6D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F511C-4437-1E4D-9FBC-8DC4ECAC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D86D7A1-BFD1-0649-B06D-3A4FDC47188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9CF9C85-6752-C28A-9374-9F1918AE16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0166" y="2198706"/>
            <a:ext cx="9426210" cy="1222414"/>
          </a:xfrm>
        </p:spPr>
        <p:txBody>
          <a:bodyPr anchor="t" anchorCtr="0">
            <a:noAutofit/>
          </a:bodyPr>
          <a:lstStyle>
            <a:lvl1pPr algn="l">
              <a:defRPr sz="13000" b="1">
                <a:solidFill>
                  <a:schemeClr val="bg1"/>
                </a:solidFill>
                <a:latin typeface="Bai Jamjuree" pitchFamily="2" charset="-34"/>
                <a:cs typeface="Bai Jamjuree" pitchFamily="2" charset="-34"/>
              </a:defRPr>
            </a:lvl1pPr>
          </a:lstStyle>
          <a:p>
            <a:r>
              <a:rPr lang="en-GB"/>
              <a:t>Thank you</a:t>
            </a:r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F19BEC-D669-9BBA-E414-24F14D217A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66" y="4234942"/>
            <a:ext cx="211097" cy="271115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24A3ED07-8624-E867-6EBE-06E6F643B22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08941" y="4187416"/>
            <a:ext cx="6735537" cy="813147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Name,</a:t>
            </a:r>
            <a:br>
              <a:rPr lang="en-GB"/>
            </a:br>
            <a:r>
              <a:rPr lang="en-GB"/>
              <a:t>Organisation</a:t>
            </a:r>
            <a:br>
              <a:rPr lang="en-GB"/>
            </a:br>
            <a:r>
              <a:rPr lang="en-GB"/>
              <a:t>Contact</a:t>
            </a:r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0B66E37-A042-0BF1-7DCA-61F877BE2D8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0166" y="667359"/>
            <a:ext cx="2171675" cy="74962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6BC3144-5C07-4877-77FF-39A6C1A3FDEC}"/>
              </a:ext>
            </a:extLst>
          </p:cNvPr>
          <p:cNvSpPr txBox="1"/>
          <p:nvPr userDrawn="1"/>
        </p:nvSpPr>
        <p:spPr>
          <a:xfrm>
            <a:off x="8235967" y="6369625"/>
            <a:ext cx="3739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0" i="0">
                <a:solidFill>
                  <a:srgbClr val="ADADAD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project has received funding from the European Union’s Horizon Europe research and innovation programme under grant agreement No 101096253</a:t>
            </a:r>
            <a:endParaRPr lang="en-US" sz="800">
              <a:solidFill>
                <a:srgbClr val="ADADAD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42C755F-973A-28F2-59EE-4BF4168363B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09784" y="6427231"/>
            <a:ext cx="326183" cy="21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539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gradFill flip="none" rotWithShape="1">
          <a:gsLst>
            <a:gs pos="5000">
              <a:schemeClr val="accent1"/>
            </a:gs>
            <a:gs pos="93000">
              <a:schemeClr val="accent2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77923-4AA3-0747-9294-C10A8529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86FBEB-78BC-4C60-AD80-A495493522A7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D3B93-333F-7B49-B9F7-05FC13F6D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F511C-4437-1E4D-9FBC-8DC4ECAC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D86D7A1-BFD1-0649-B06D-3A4FDC47188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DF07C2-E4B7-C6BC-3AFE-5DF2A33CEC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0166" y="2198706"/>
            <a:ext cx="9426210" cy="1222414"/>
          </a:xfrm>
        </p:spPr>
        <p:txBody>
          <a:bodyPr anchor="t" anchorCtr="0">
            <a:noAutofit/>
          </a:bodyPr>
          <a:lstStyle>
            <a:lvl1pPr algn="l">
              <a:defRPr sz="13000" b="1">
                <a:solidFill>
                  <a:schemeClr val="bg1"/>
                </a:solidFill>
                <a:latin typeface="Bai Jamjuree" pitchFamily="2" charset="-34"/>
                <a:cs typeface="Bai Jamjuree" pitchFamily="2" charset="-34"/>
              </a:defRPr>
            </a:lvl1pPr>
          </a:lstStyle>
          <a:p>
            <a:r>
              <a:rPr lang="en-GB"/>
              <a:t>Thank you</a:t>
            </a:r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6E8355-C44E-BC34-DE77-C926D0BEB3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66" y="4234942"/>
            <a:ext cx="211097" cy="271115"/>
          </a:xfrm>
          <a:prstGeom prst="rect">
            <a:avLst/>
          </a:prstGeom>
        </p:spPr>
      </p:pic>
      <p:sp>
        <p:nvSpPr>
          <p:cNvPr id="15" name="Subtitle 2">
            <a:extLst>
              <a:ext uri="{FF2B5EF4-FFF2-40B4-BE49-F238E27FC236}">
                <a16:creationId xmlns:a16="http://schemas.microsoft.com/office/drawing/2014/main" id="{6F3ECD03-3672-82B9-DEFD-5392B1D7AA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08941" y="4187416"/>
            <a:ext cx="6735537" cy="813147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Name,</a:t>
            </a:r>
            <a:br>
              <a:rPr lang="en-GB"/>
            </a:br>
            <a:r>
              <a:rPr lang="en-GB"/>
              <a:t>Organisation</a:t>
            </a:r>
            <a:br>
              <a:rPr lang="en-GB"/>
            </a:br>
            <a:r>
              <a:rPr lang="en-GB"/>
              <a:t>Contact</a:t>
            </a:r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CD1DECD-3E89-56B0-CD56-AB17395C7F9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0166" y="667359"/>
            <a:ext cx="2171675" cy="7496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30282AF-3AC5-23CF-4116-95074855BE9D}"/>
              </a:ext>
            </a:extLst>
          </p:cNvPr>
          <p:cNvSpPr txBox="1"/>
          <p:nvPr userDrawn="1"/>
        </p:nvSpPr>
        <p:spPr>
          <a:xfrm>
            <a:off x="8235967" y="6369625"/>
            <a:ext cx="3739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0" i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project has received funding from the European Union’s Horizon Europe research and innovation programme under grant agreement No 101096253</a:t>
            </a:r>
            <a:endParaRPr lang="en-US" sz="80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B92422E-E6FA-A69D-C5B4-044766EF6AB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09784" y="6427231"/>
            <a:ext cx="326183" cy="21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194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77923-4AA3-0747-9294-C10A8529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9BE7799-447C-49F8-87BA-6E79D5334AFC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D3B93-333F-7B49-B9F7-05FC13F6D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F511C-4437-1E4D-9FBC-8DC4ECAC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D86D7A1-BFD1-0649-B06D-3A4FDC471882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61CD146-05C2-CC30-081B-B294741909B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7546" t="6281" b="8894"/>
          <a:stretch/>
        </p:blipFill>
        <p:spPr>
          <a:xfrm>
            <a:off x="0" y="309283"/>
            <a:ext cx="4624520" cy="6548717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49CF9C85-6752-C28A-9374-9F1918AE1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8135" y="2529758"/>
            <a:ext cx="6735537" cy="1798484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  <a:latin typeface="Bai Jamjuree" pitchFamily="2" charset="-34"/>
                <a:cs typeface="Bai Jamjuree" pitchFamily="2" charset="-34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092C0A-A556-9D15-2803-2B9EBCECEACE}"/>
              </a:ext>
            </a:extLst>
          </p:cNvPr>
          <p:cNvSpPr txBox="1"/>
          <p:nvPr userDrawn="1"/>
        </p:nvSpPr>
        <p:spPr>
          <a:xfrm>
            <a:off x="8235967" y="6369625"/>
            <a:ext cx="3739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0" i="0">
                <a:solidFill>
                  <a:srgbClr val="ADADAD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project has received funding from the European Union’s Horizon Europe research and innovation programme under grant agreement No 101096253</a:t>
            </a:r>
            <a:endParaRPr lang="en-US" sz="800">
              <a:solidFill>
                <a:srgbClr val="ADADAD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B219E11-DBA8-EDAB-EEED-91CB2288942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09784" y="6427231"/>
            <a:ext cx="326183" cy="21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216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">
    <p:bg>
      <p:bgPr>
        <a:gradFill flip="none" rotWithShape="1">
          <a:gsLst>
            <a:gs pos="5000">
              <a:schemeClr val="accent1"/>
            </a:gs>
            <a:gs pos="93000">
              <a:schemeClr val="accent2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77923-4AA3-0747-9294-C10A8529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949AEAF-784C-4AA1-A9B5-268A0B59BBEA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D3B93-333F-7B49-B9F7-05FC13F6D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F511C-4437-1E4D-9FBC-8DC4ECAC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D86D7A1-BFD1-0649-B06D-3A4FDC47188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9CF9C85-6752-C28A-9374-9F1918AE1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8135" y="2529758"/>
            <a:ext cx="6735537" cy="1798484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  <a:latin typeface="Bai Jamjuree" pitchFamily="2" charset="-34"/>
                <a:cs typeface="Bai Jamjuree" pitchFamily="2" charset="-34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99EEA7C-A102-370D-FAF6-B8CC0C58FB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0951" t="-1049" b="5197"/>
          <a:stretch/>
        </p:blipFill>
        <p:spPr>
          <a:xfrm>
            <a:off x="0" y="1"/>
            <a:ext cx="4624519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EBC4B6A-64B9-165D-693A-C94523357BA0}"/>
              </a:ext>
            </a:extLst>
          </p:cNvPr>
          <p:cNvSpPr txBox="1"/>
          <p:nvPr userDrawn="1"/>
        </p:nvSpPr>
        <p:spPr>
          <a:xfrm>
            <a:off x="8235967" y="6369625"/>
            <a:ext cx="3739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0" i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project has received funding from the European Union’s Horizon Europe research and innovation programme under grant agreement No 101096253</a:t>
            </a:r>
            <a:endParaRPr lang="en-US" sz="80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170395-F1DF-A4C8-A41A-21FD41D25B5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09784" y="6427231"/>
            <a:ext cx="326183" cy="21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097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210AC-1191-9740-B3F2-281D8F33D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166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ED1AC-FA62-7043-AB55-32B946E9D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166" y="1825625"/>
            <a:ext cx="10515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77923-4AA3-0747-9294-C10A8529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ED75-7412-48ED-84D7-E6FEC1DB90BF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D3B93-333F-7B49-B9F7-05FC13F6D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F511C-4437-1E4D-9FBC-8DC4ECAC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6D7A1-BFD1-0649-B06D-3A4FDC471882}" type="slidenum">
              <a:rPr lang="en-US" smtClean="0"/>
              <a:t>‹Nr.›</a:t>
            </a:fld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3F814EA-AC3A-7735-A1B5-25B4D164E657}"/>
              </a:ext>
            </a:extLst>
          </p:cNvPr>
          <p:cNvGrpSpPr/>
          <p:nvPr userDrawn="1"/>
        </p:nvGrpSpPr>
        <p:grpSpPr>
          <a:xfrm>
            <a:off x="10265315" y="4288319"/>
            <a:ext cx="1486519" cy="1978337"/>
            <a:chOff x="9611836" y="3590365"/>
            <a:chExt cx="2139998" cy="284802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18732D9-5793-2D62-661D-18F976B2A3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611836" y="3689956"/>
              <a:ext cx="2139998" cy="2748429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B69AE5A-AE17-7D9B-F6A9-7C2B79F7162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0462093" y="5325752"/>
              <a:ext cx="764550" cy="981922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9C75F02-1831-9345-B64E-1BE2900C28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10955766" y="3590365"/>
              <a:ext cx="430973" cy="553505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A7BD218B-0B9C-E9E0-1B2F-536DBAAFC59F}"/>
              </a:ext>
            </a:extLst>
          </p:cNvPr>
          <p:cNvSpPr txBox="1"/>
          <p:nvPr userDrawn="1"/>
        </p:nvSpPr>
        <p:spPr>
          <a:xfrm>
            <a:off x="8235967" y="6369625"/>
            <a:ext cx="3739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0" i="0">
                <a:solidFill>
                  <a:srgbClr val="ADADAD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project has received funding from the European Union’s Horizon Europe research and innovation programme under grant agreement No 101096253</a:t>
            </a:r>
            <a:endParaRPr lang="en-US" sz="800">
              <a:solidFill>
                <a:srgbClr val="ADADAD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2CC2956-8968-E7B2-81BA-A59929AE129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909784" y="6427231"/>
            <a:ext cx="326183" cy="21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057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210AC-1191-9740-B3F2-281D8F33D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166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ED1AC-FA62-7043-AB55-32B946E9D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166" y="1825625"/>
            <a:ext cx="10515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77923-4AA3-0747-9294-C10A8529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537F0-B98E-4EE6-A985-9B83D5A4DC20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D3B93-333F-7B49-B9F7-05FC13F6D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F511C-4437-1E4D-9FBC-8DC4ECAC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6D7A1-BFD1-0649-B06D-3A4FDC471882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EAC687-1548-EE51-C395-38EA80069F7D}"/>
              </a:ext>
            </a:extLst>
          </p:cNvPr>
          <p:cNvSpPr txBox="1"/>
          <p:nvPr userDrawn="1"/>
        </p:nvSpPr>
        <p:spPr>
          <a:xfrm>
            <a:off x="8235967" y="6369625"/>
            <a:ext cx="3739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0" i="0">
                <a:solidFill>
                  <a:srgbClr val="ADADAD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project has received funding from the European Union’s Horizon Europe research and innovation programme under grant agreement No 101096253</a:t>
            </a:r>
            <a:endParaRPr lang="en-US" sz="800">
              <a:solidFill>
                <a:srgbClr val="ADADAD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AC72ED4-8428-4CFB-DEC0-18D0800925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09784" y="6427231"/>
            <a:ext cx="326183" cy="21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12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210AC-1191-9740-B3F2-281D8F33D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166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ED1AC-FA62-7043-AB55-32B946E9D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166" y="1825625"/>
            <a:ext cx="10515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77923-4AA3-0747-9294-C10A8529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2CC4-BC0C-4492-B703-AA1A4A387FBA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D3B93-333F-7B49-B9F7-05FC13F6D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F511C-4437-1E4D-9FBC-8DC4ECAC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6D7A1-BFD1-0649-B06D-3A4FDC471882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244604-B3BC-8897-19AA-8DA06653D3FE}"/>
              </a:ext>
            </a:extLst>
          </p:cNvPr>
          <p:cNvSpPr txBox="1"/>
          <p:nvPr userDrawn="1"/>
        </p:nvSpPr>
        <p:spPr>
          <a:xfrm>
            <a:off x="8235967" y="6369625"/>
            <a:ext cx="3739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0" i="0">
                <a:solidFill>
                  <a:srgbClr val="ADADAD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project has received funding from the European Union’s Horizon Europe research and innovation programme under grant agreement No 101096253</a:t>
            </a:r>
            <a:endParaRPr lang="en-US" sz="800">
              <a:solidFill>
                <a:srgbClr val="ADADAD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941AD94-C9C1-ACCE-B506-B12F5AD9A7A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09784" y="6427231"/>
            <a:ext cx="326183" cy="21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20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210AC-1191-9740-B3F2-281D8F33D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166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ED1AC-FA62-7043-AB55-32B946E9D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166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77923-4AA3-0747-9294-C10A8529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73C2BEF-1E86-4D2B-AF2E-BDD9761AA470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D3B93-333F-7B49-B9F7-05FC13F6D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F511C-4437-1E4D-9FBC-8DC4ECAC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D86D7A1-BFD1-0649-B06D-3A4FDC47188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AD78CE-AA4B-CC2A-1A39-BFE2969004BE}"/>
              </a:ext>
            </a:extLst>
          </p:cNvPr>
          <p:cNvSpPr txBox="1"/>
          <p:nvPr userDrawn="1"/>
        </p:nvSpPr>
        <p:spPr>
          <a:xfrm>
            <a:off x="8235967" y="6369625"/>
            <a:ext cx="3739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0" i="0">
                <a:solidFill>
                  <a:srgbClr val="ADADAD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project has received funding from the European Union’s Horizon Europe research and innovation programme under grant agreement No 101096253</a:t>
            </a:r>
            <a:endParaRPr lang="en-US" sz="800">
              <a:solidFill>
                <a:srgbClr val="ADADAD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D05F83-95DA-A8D6-A61B-5CB8C2B2653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09784" y="6427231"/>
            <a:ext cx="326183" cy="21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822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bg>
      <p:bgPr>
        <a:gradFill flip="none" rotWithShape="1">
          <a:gsLst>
            <a:gs pos="5000">
              <a:schemeClr val="accent1"/>
            </a:gs>
            <a:gs pos="95000">
              <a:schemeClr val="accent2">
                <a:lumMod val="99817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210AC-1191-9740-B3F2-281D8F33D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166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ED1AC-FA62-7043-AB55-32B946E9D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166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77923-4AA3-0747-9294-C10A8529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2A8FA9-0652-4A8F-841D-0C6B1FA8D0B1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D3B93-333F-7B49-B9F7-05FC13F6D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F511C-4437-1E4D-9FBC-8DC4ECAC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D86D7A1-BFD1-0649-B06D-3A4FDC47188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620DD8-E142-EA3B-DD44-D93816B9F81D}"/>
              </a:ext>
            </a:extLst>
          </p:cNvPr>
          <p:cNvSpPr txBox="1"/>
          <p:nvPr userDrawn="1"/>
        </p:nvSpPr>
        <p:spPr>
          <a:xfrm>
            <a:off x="8235967" y="6369625"/>
            <a:ext cx="3739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0" i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project has received funding from the European Union’s Horizon Europe research and innovation programme under grant agreement No 101096253</a:t>
            </a:r>
            <a:endParaRPr lang="en-US" sz="80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41ECB9F-FD73-892F-CADD-40EACE3990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09784" y="6427231"/>
            <a:ext cx="326183" cy="21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34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488911-E241-5D8C-034F-33E66BDE9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7469D5D-6F47-D237-B297-108D05E67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D9FE2-DE5D-4136-9B37-0895D5DCC497}" type="datetime1">
              <a:rPr lang="de-AT" smtClean="0"/>
              <a:t>01.09.2025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45A8BCD-796F-6D68-418F-8373D945C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F68D3B7-0AC3-ABFE-1DE6-B57DA8F4F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200FA-352C-4751-A70C-3EA3396D00B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2484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CBD496-8A66-FB41-85AD-DE373FF75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166" y="365125"/>
            <a:ext cx="109136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416002-A45A-4341-A065-E3893BB4D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0166" y="1825625"/>
            <a:ext cx="1091363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109FC-F512-A44A-B4D3-23C1CA4679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8884" y="6356350"/>
            <a:ext cx="9571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849022F-D589-4866-9483-D6E57542BA5E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ED0D6-9706-EA49-9E57-DF7B28E6D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95861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EA6E1-C764-8C4D-96E6-9544446953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0166" y="6356350"/>
            <a:ext cx="7375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86D7A1-BFD1-0649-B06D-3A4FDC47188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52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Bai Jamjuree" pitchFamily="2" charset="-34"/>
          <a:ea typeface="+mj-ea"/>
          <a:cs typeface="Bai Jamjuree" pitchFamily="2" charset="-34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1C346-0755-A2BB-BAEF-034174EDA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FD3F8E5-1F11-AD20-D3ED-89BE7B25E4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8135" y="2529757"/>
            <a:ext cx="6735537" cy="1963866"/>
          </a:xfrm>
        </p:spPr>
        <p:txBody>
          <a:bodyPr>
            <a:normAutofit/>
          </a:bodyPr>
          <a:lstStyle/>
          <a:p>
            <a:r>
              <a:rPr lang="en-US"/>
              <a:t>Project overview</a:t>
            </a:r>
            <a:br>
              <a:rPr lang="en-US"/>
            </a:br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F096F0-B819-1551-35D9-8240F3572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86D7A1-BFD1-0649-B06D-3A4FDC4718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34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128D8-3DAF-BE8B-35CD-3A1F9CB2F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381C6-4837-433D-A3C2-25F322830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166" y="142355"/>
            <a:ext cx="10515600" cy="1325563"/>
          </a:xfrm>
        </p:spPr>
        <p:txBody>
          <a:bodyPr/>
          <a:lstStyle/>
          <a:p>
            <a:r>
              <a:rPr lang="en-US"/>
              <a:t>Summary of main focus points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4908E-C359-4C35-699A-CA3A355DC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332" y="1797974"/>
            <a:ext cx="11311668" cy="4251732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920"/>
              </a:spcBef>
              <a:buClr>
                <a:srgbClr val="3F3F3F"/>
              </a:buClr>
              <a:buSzPts val="1600"/>
            </a:pPr>
            <a:endParaRPr lang="en-GB"/>
          </a:p>
          <a:p>
            <a:pPr marL="1828800" lvl="5" indent="0">
              <a:spcBef>
                <a:spcPts val="920"/>
              </a:spcBef>
              <a:buClr>
                <a:srgbClr val="3F3F3F"/>
              </a:buClr>
              <a:buSzPts val="1600"/>
              <a:buNone/>
            </a:pPr>
            <a:endParaRPr lang="en-GB"/>
          </a:p>
          <a:p>
            <a:pPr marL="1828800" lvl="5" indent="0">
              <a:spcBef>
                <a:spcPts val="920"/>
              </a:spcBef>
              <a:buClr>
                <a:srgbClr val="3F3F3F"/>
              </a:buClr>
              <a:buSzPts val="1600"/>
              <a:buNone/>
            </a:pPr>
            <a:endParaRPr lang="en-GB"/>
          </a:p>
          <a:p>
            <a:pPr marL="1828800" lvl="5" indent="0">
              <a:spcBef>
                <a:spcPts val="920"/>
              </a:spcBef>
              <a:buClr>
                <a:srgbClr val="3F3F3F"/>
              </a:buClr>
              <a:buSzPts val="1600"/>
              <a:buNone/>
            </a:pPr>
            <a:endParaRPr lang="en-GB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0F0174D8-8EF6-72CC-1857-8EBEF221A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0616" y="2972888"/>
            <a:ext cx="3314700" cy="129540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8932B71C-47D3-3FEC-D1B9-50AF255DD348}"/>
              </a:ext>
            </a:extLst>
          </p:cNvPr>
          <p:cNvSpPr txBox="1"/>
          <p:nvPr/>
        </p:nvSpPr>
        <p:spPr>
          <a:xfrm>
            <a:off x="440166" y="1984478"/>
            <a:ext cx="36314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Develop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and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elaborate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road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transport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research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technology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roadmaps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supporting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ERTRAC and relevant PPPs  </a:t>
            </a: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103751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5C38C69-7383-4C59-0F7E-272577B97FF3}"/>
              </a:ext>
            </a:extLst>
          </p:cNvPr>
          <p:cNvSpPr txBox="1"/>
          <p:nvPr/>
        </p:nvSpPr>
        <p:spPr>
          <a:xfrm>
            <a:off x="4872445" y="1522813"/>
            <a:ext cx="36314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Align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with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and support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the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complementarity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of national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roadmaps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with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EU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priorities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103751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5FC3D1D-7816-CC27-CDD5-C59A68D05990}"/>
              </a:ext>
            </a:extLst>
          </p:cNvPr>
          <p:cNvSpPr txBox="1"/>
          <p:nvPr/>
        </p:nvSpPr>
        <p:spPr>
          <a:xfrm>
            <a:off x="995159" y="4572378"/>
            <a:ext cx="36314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Create and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strengthen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(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business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) links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between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the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European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road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transport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research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ecosystem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and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the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global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one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103751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47025EB-31AC-C796-2E35-07AA0DF97206}"/>
              </a:ext>
            </a:extLst>
          </p:cNvPr>
          <p:cNvSpPr txBox="1"/>
          <p:nvPr/>
        </p:nvSpPr>
        <p:spPr>
          <a:xfrm>
            <a:off x="5229688" y="5071841"/>
            <a:ext cx="3631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Globally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promote European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green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road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transport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solutions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103751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67E4ECC8-3651-2105-A745-92A02238D504}"/>
              </a:ext>
            </a:extLst>
          </p:cNvPr>
          <p:cNvSpPr txBox="1"/>
          <p:nvPr/>
        </p:nvSpPr>
        <p:spPr>
          <a:xfrm>
            <a:off x="8251371" y="2742055"/>
            <a:ext cx="3631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Support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the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implementation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of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green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road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transport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solutions</a:t>
            </a: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103751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12" name="Pfeil: nach rechts 11">
            <a:extLst>
              <a:ext uri="{FF2B5EF4-FFF2-40B4-BE49-F238E27FC236}">
                <a16:creationId xmlns:a16="http://schemas.microsoft.com/office/drawing/2014/main" id="{46292D9C-874D-5839-E5E6-1362831E9340}"/>
              </a:ext>
            </a:extLst>
          </p:cNvPr>
          <p:cNvSpPr/>
          <p:nvPr/>
        </p:nvSpPr>
        <p:spPr>
          <a:xfrm rot="20826284">
            <a:off x="7418178" y="3107761"/>
            <a:ext cx="754609" cy="340821"/>
          </a:xfrm>
          <a:prstGeom prst="rightArrow">
            <a:avLst>
              <a:gd name="adj1" fmla="val 50000"/>
              <a:gd name="adj2" fmla="val 88327"/>
            </a:avLst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Pfeil: nach rechts 12">
            <a:extLst>
              <a:ext uri="{FF2B5EF4-FFF2-40B4-BE49-F238E27FC236}">
                <a16:creationId xmlns:a16="http://schemas.microsoft.com/office/drawing/2014/main" id="{11844460-EE3F-0D3F-0B0E-A59F6DA86AC1}"/>
              </a:ext>
            </a:extLst>
          </p:cNvPr>
          <p:cNvSpPr/>
          <p:nvPr/>
        </p:nvSpPr>
        <p:spPr>
          <a:xfrm rot="3496938">
            <a:off x="6062017" y="4490887"/>
            <a:ext cx="754609" cy="340821"/>
          </a:xfrm>
          <a:prstGeom prst="rightArrow">
            <a:avLst>
              <a:gd name="adj1" fmla="val 50000"/>
              <a:gd name="adj2" fmla="val 88327"/>
            </a:avLst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Pfeil: nach rechts 13">
            <a:extLst>
              <a:ext uri="{FF2B5EF4-FFF2-40B4-BE49-F238E27FC236}">
                <a16:creationId xmlns:a16="http://schemas.microsoft.com/office/drawing/2014/main" id="{14843971-7703-B9A8-453C-111A65900306}"/>
              </a:ext>
            </a:extLst>
          </p:cNvPr>
          <p:cNvSpPr/>
          <p:nvPr/>
        </p:nvSpPr>
        <p:spPr>
          <a:xfrm rot="8359304">
            <a:off x="3720597" y="4256377"/>
            <a:ext cx="754609" cy="340821"/>
          </a:xfrm>
          <a:prstGeom prst="rightArrow">
            <a:avLst>
              <a:gd name="adj1" fmla="val 50000"/>
              <a:gd name="adj2" fmla="val 88327"/>
            </a:avLst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Pfeil: nach rechts 14">
            <a:extLst>
              <a:ext uri="{FF2B5EF4-FFF2-40B4-BE49-F238E27FC236}">
                <a16:creationId xmlns:a16="http://schemas.microsoft.com/office/drawing/2014/main" id="{73532B8F-5FB1-C183-E30D-ADE3F59BB334}"/>
              </a:ext>
            </a:extLst>
          </p:cNvPr>
          <p:cNvSpPr/>
          <p:nvPr/>
        </p:nvSpPr>
        <p:spPr>
          <a:xfrm rot="12651851">
            <a:off x="3765451" y="2674559"/>
            <a:ext cx="754609" cy="340821"/>
          </a:xfrm>
          <a:prstGeom prst="rightArrow">
            <a:avLst>
              <a:gd name="adj1" fmla="val 50000"/>
              <a:gd name="adj2" fmla="val 88327"/>
            </a:avLst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Pfeil: nach rechts 15">
            <a:extLst>
              <a:ext uri="{FF2B5EF4-FFF2-40B4-BE49-F238E27FC236}">
                <a16:creationId xmlns:a16="http://schemas.microsoft.com/office/drawing/2014/main" id="{46844D39-13C6-0CCC-06A1-8B31DEF196ED}"/>
              </a:ext>
            </a:extLst>
          </p:cNvPr>
          <p:cNvSpPr/>
          <p:nvPr/>
        </p:nvSpPr>
        <p:spPr>
          <a:xfrm rot="16686307">
            <a:off x="5623453" y="2566589"/>
            <a:ext cx="662460" cy="340821"/>
          </a:xfrm>
          <a:prstGeom prst="rightArrow">
            <a:avLst>
              <a:gd name="adj1" fmla="val 50000"/>
              <a:gd name="adj2" fmla="val 88327"/>
            </a:avLst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9861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952D560-9B08-8D4F-A368-92CAD4D50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Objectives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DA2B365-2266-1D47-AE2A-12481EC3E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166" y="1454331"/>
            <a:ext cx="10515600" cy="4722632"/>
          </a:xfrm>
        </p:spPr>
        <p:txBody>
          <a:bodyPr>
            <a:normAutofit fontScale="92500" lnSpcReduction="20000"/>
          </a:bodyPr>
          <a:lstStyle/>
          <a:p>
            <a:r>
              <a:rPr lang="en-US" sz="2000" b="1"/>
              <a:t>Identify</a:t>
            </a:r>
            <a:r>
              <a:rPr lang="en-US" sz="2000"/>
              <a:t> actions to support the </a:t>
            </a:r>
            <a:r>
              <a:rPr lang="en-US" sz="2100"/>
              <a:t>road transport research area</a:t>
            </a:r>
            <a:r>
              <a:rPr lang="en-US" sz="2000"/>
              <a:t>, in particular in the fields of </a:t>
            </a: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</a:rPr>
              <a:t>education training and skills</a:t>
            </a:r>
            <a:r>
              <a:rPr lang="en-US" sz="2000"/>
              <a:t>, plus standardization and business models – at a European and at an international level </a:t>
            </a:r>
            <a:r>
              <a:rPr lang="en-US" sz="2000" b="1">
                <a:solidFill>
                  <a:srgbClr val="103650"/>
                </a:solidFill>
              </a:rPr>
              <a:t>(WP1, WP4) </a:t>
            </a:r>
          </a:p>
          <a:p>
            <a:r>
              <a:rPr lang="en-US" sz="2000" b="1"/>
              <a:t>Foster</a:t>
            </a:r>
            <a:r>
              <a:rPr lang="en-US" sz="2000"/>
              <a:t> links between </a:t>
            </a: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</a:rPr>
              <a:t>European, national and regional </a:t>
            </a:r>
            <a:r>
              <a:rPr lang="en-US" sz="2000" b="1" err="1">
                <a:solidFill>
                  <a:schemeClr val="tx1">
                    <a:lumMod val="50000"/>
                    <a:lumOff val="50000"/>
                  </a:schemeClr>
                </a:solidFill>
              </a:rPr>
              <a:t>programmes</a:t>
            </a: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000"/>
              <a:t>for road transport research, supporting the coordination of activities with Member States </a:t>
            </a:r>
            <a:r>
              <a:rPr lang="en-US" sz="2000" b="1">
                <a:solidFill>
                  <a:srgbClr val="103650"/>
                </a:solidFill>
              </a:rPr>
              <a:t>(WP3) </a:t>
            </a:r>
          </a:p>
          <a:p>
            <a:r>
              <a:rPr lang="en-US" sz="2000" b="1"/>
              <a:t>Identify</a:t>
            </a:r>
            <a:r>
              <a:rPr lang="en-US" sz="2000"/>
              <a:t> </a:t>
            </a: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</a:rPr>
              <a:t>barriers to the deployment of research results </a:t>
            </a:r>
            <a:r>
              <a:rPr lang="en-US" sz="2000"/>
              <a:t>and improvement of framework conditions at a European level and at an international level, including the development of </a:t>
            </a: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</a:rPr>
              <a:t>pre-feasibility studies </a:t>
            </a:r>
            <a:r>
              <a:rPr lang="en-US" sz="2000"/>
              <a:t>(at least in “Urban zero-emission mobility”, “Air quality and climate change” and “Road safety”) </a:t>
            </a:r>
            <a:r>
              <a:rPr lang="en-US" sz="2000" b="1">
                <a:solidFill>
                  <a:srgbClr val="103650"/>
                </a:solidFill>
              </a:rPr>
              <a:t>(WP1, WP2, WP4) </a:t>
            </a:r>
          </a:p>
          <a:p>
            <a:r>
              <a:rPr lang="en-US" sz="2000" b="1"/>
              <a:t>Update and coordinate </a:t>
            </a: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</a:rPr>
              <a:t>research agendas and roadmaps in the field of road transport</a:t>
            </a:r>
            <a:r>
              <a:rPr lang="en-US" sz="2000"/>
              <a:t>, in particular for Urban Mobility, Road Infrastructure, considering also Road Safety and Logistics </a:t>
            </a:r>
            <a:r>
              <a:rPr lang="en-US" sz="2000" b="1">
                <a:solidFill>
                  <a:srgbClr val="103650"/>
                </a:solidFill>
              </a:rPr>
              <a:t>(WP2) </a:t>
            </a:r>
            <a:endParaRPr lang="en-US" sz="2000"/>
          </a:p>
          <a:p>
            <a:r>
              <a:rPr lang="en-US" sz="2000" b="1"/>
              <a:t>Facilitate</a:t>
            </a:r>
            <a:r>
              <a:rPr lang="en-US" sz="2000"/>
              <a:t> exchange between </a:t>
            </a: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</a:rPr>
              <a:t>Europe and emerging economies</a:t>
            </a:r>
            <a:r>
              <a:rPr lang="en-US" sz="2000"/>
              <a:t>, in the field of international cooperation, in particular within </a:t>
            </a: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</a:rPr>
              <a:t>Africa, Asia and Latin America </a:t>
            </a:r>
            <a:r>
              <a:rPr lang="en-US" sz="2000" b="1">
                <a:solidFill>
                  <a:srgbClr val="103650"/>
                </a:solidFill>
              </a:rPr>
              <a:t>(WP4) </a:t>
            </a:r>
            <a:endParaRPr lang="en-US" sz="2000"/>
          </a:p>
          <a:p>
            <a:r>
              <a:rPr lang="en-US" sz="2000" b="1"/>
              <a:t>Track</a:t>
            </a:r>
            <a:r>
              <a:rPr lang="en-US" sz="2000"/>
              <a:t> global </a:t>
            </a: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</a:rPr>
              <a:t>progress</a:t>
            </a:r>
            <a:r>
              <a:rPr lang="en-US" sz="2000"/>
              <a:t> on urban mobility, air quality and road safety matters and support UN activities </a:t>
            </a:r>
            <a:r>
              <a:rPr lang="en-US" sz="2000" b="1">
                <a:solidFill>
                  <a:srgbClr val="103650"/>
                </a:solidFill>
              </a:rPr>
              <a:t>(WP4) </a:t>
            </a:r>
            <a:endParaRPr lang="en-US" sz="2000"/>
          </a:p>
          <a:p>
            <a:r>
              <a:rPr lang="en-US" sz="2000" b="1" err="1"/>
              <a:t>Organise</a:t>
            </a:r>
            <a:r>
              <a:rPr lang="en-US" sz="2000"/>
              <a:t> </a:t>
            </a:r>
            <a:r>
              <a:rPr lang="en-US" sz="2000" b="1">
                <a:solidFill>
                  <a:schemeClr val="tx1">
                    <a:lumMod val="50000"/>
                    <a:lumOff val="50000"/>
                  </a:schemeClr>
                </a:solidFill>
              </a:rPr>
              <a:t>events, conferences, workshops and dissemination activities </a:t>
            </a:r>
            <a:r>
              <a:rPr lang="en-US" sz="2000"/>
              <a:t>to present and discuss future technologies, trends and results and to exchange experience whilst fostering innovation aspects of road transport </a:t>
            </a:r>
            <a:r>
              <a:rPr lang="en-US" sz="2000" b="1">
                <a:solidFill>
                  <a:srgbClr val="103650"/>
                </a:solidFill>
              </a:rPr>
              <a:t>(WP5) </a:t>
            </a:r>
            <a:endParaRPr lang="en-US" sz="2000"/>
          </a:p>
          <a:p>
            <a:endParaRPr lang="en-US" sz="2000"/>
          </a:p>
          <a:p>
            <a:endParaRPr lang="en-US" sz="200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E39CF8-188B-36D2-4D4C-E52DE817E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86D7A1-BFD1-0649-B06D-3A4FDC4718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03751">
                    <a:tint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03751">
                  <a:tint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948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952D560-9B08-8D4F-A368-92CAD4D50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747" y="277800"/>
            <a:ext cx="10515600" cy="485045"/>
          </a:xfrm>
        </p:spPr>
        <p:txBody>
          <a:bodyPr>
            <a:normAutofit fontScale="90000"/>
          </a:bodyPr>
          <a:lstStyle/>
          <a:p>
            <a:r>
              <a:rPr lang="en-US"/>
              <a:t>Project Structure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DA2B365-2266-1D47-AE2A-12481EC3E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166" y="1367241"/>
            <a:ext cx="10515600" cy="47226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/>
          </a:p>
          <a:p>
            <a:endParaRPr lang="en-US" sz="2000"/>
          </a:p>
        </p:txBody>
      </p:sp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B3E0704E-FC21-9EF8-F0B2-DC13F7F7AED4}"/>
              </a:ext>
            </a:extLst>
          </p:cNvPr>
          <p:cNvSpPr/>
          <p:nvPr/>
        </p:nvSpPr>
        <p:spPr>
          <a:xfrm>
            <a:off x="1019440" y="1079577"/>
            <a:ext cx="9030800" cy="1018903"/>
          </a:xfrm>
          <a:prstGeom prst="roundRect">
            <a:avLst/>
          </a:prstGeom>
          <a:solidFill>
            <a:srgbClr val="D3E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2DFFB5C8-9217-CE99-708B-184BDC73FC4B}"/>
              </a:ext>
            </a:extLst>
          </p:cNvPr>
          <p:cNvSpPr/>
          <p:nvPr/>
        </p:nvSpPr>
        <p:spPr>
          <a:xfrm>
            <a:off x="1019440" y="5268414"/>
            <a:ext cx="9030800" cy="1018903"/>
          </a:xfrm>
          <a:prstGeom prst="roundRect">
            <a:avLst/>
          </a:prstGeom>
          <a:solidFill>
            <a:srgbClr val="D3E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10237DDD-256C-FD4C-2ADE-4AB85CB11B5D}"/>
              </a:ext>
            </a:extLst>
          </p:cNvPr>
          <p:cNvSpPr/>
          <p:nvPr/>
        </p:nvSpPr>
        <p:spPr>
          <a:xfrm>
            <a:off x="1019440" y="2359744"/>
            <a:ext cx="2751909" cy="2708366"/>
          </a:xfrm>
          <a:prstGeom prst="roundRect">
            <a:avLst/>
          </a:prstGeom>
          <a:solidFill>
            <a:srgbClr val="D3E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97523103-38DF-62A6-D43C-34C695D89C3A}"/>
              </a:ext>
            </a:extLst>
          </p:cNvPr>
          <p:cNvSpPr/>
          <p:nvPr/>
        </p:nvSpPr>
        <p:spPr>
          <a:xfrm>
            <a:off x="4137113" y="2359744"/>
            <a:ext cx="2751909" cy="2708366"/>
          </a:xfrm>
          <a:prstGeom prst="roundRect">
            <a:avLst/>
          </a:prstGeom>
          <a:solidFill>
            <a:srgbClr val="D3E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AD1D8C1C-CFA1-6FF4-FDCC-B199AE9BF1D5}"/>
              </a:ext>
            </a:extLst>
          </p:cNvPr>
          <p:cNvSpPr/>
          <p:nvPr/>
        </p:nvSpPr>
        <p:spPr>
          <a:xfrm>
            <a:off x="7298331" y="2359744"/>
            <a:ext cx="2751909" cy="2708366"/>
          </a:xfrm>
          <a:prstGeom prst="roundRect">
            <a:avLst/>
          </a:prstGeom>
          <a:solidFill>
            <a:srgbClr val="D3E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6227A99B-2169-AEB3-D276-52153177F6F2}"/>
              </a:ext>
            </a:extLst>
          </p:cNvPr>
          <p:cNvSpPr/>
          <p:nvPr/>
        </p:nvSpPr>
        <p:spPr>
          <a:xfrm>
            <a:off x="10338638" y="1079578"/>
            <a:ext cx="552964" cy="5161868"/>
          </a:xfrm>
          <a:prstGeom prst="roundRect">
            <a:avLst/>
          </a:prstGeom>
          <a:solidFill>
            <a:srgbClr val="D3E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AA1C4DEE-5B81-E35F-DAB1-89FC88B19B86}"/>
              </a:ext>
            </a:extLst>
          </p:cNvPr>
          <p:cNvSpPr/>
          <p:nvPr/>
        </p:nvSpPr>
        <p:spPr>
          <a:xfrm>
            <a:off x="1095178" y="1126010"/>
            <a:ext cx="2199768" cy="927162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1.1 </a:t>
            </a:r>
            <a:r>
              <a:rPr kumimoji="0" lang="en-US" sz="95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Analyse</a:t>
            </a: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the stakeholder landscape and develop a concept for continuous stakeholder engagement and a dissemination strategy (FEHRL)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E780BD7C-A5FD-0B39-DC1F-DDEC22CA8CC6}"/>
              </a:ext>
            </a:extLst>
          </p:cNvPr>
          <p:cNvSpPr/>
          <p:nvPr/>
        </p:nvSpPr>
        <p:spPr>
          <a:xfrm>
            <a:off x="3405055" y="1117975"/>
            <a:ext cx="2169522" cy="927162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1.2 Identify barriers for the deployment of research results (VOLVO)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67A651C8-8D56-7E66-CF5B-C6C14805A1CA}"/>
              </a:ext>
            </a:extLst>
          </p:cNvPr>
          <p:cNvSpPr/>
          <p:nvPr/>
        </p:nvSpPr>
        <p:spPr>
          <a:xfrm>
            <a:off x="5661756" y="1117975"/>
            <a:ext cx="2141017" cy="927162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1.3 Assess </a:t>
            </a:r>
            <a:r>
              <a:rPr kumimoji="0" lang="en-US" sz="95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roadmapping</a:t>
            </a: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methods at ERTRAC, on Member State and on international level  (CRF)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6B631498-C1A8-A887-9C6B-55557AA893C9}"/>
              </a:ext>
            </a:extLst>
          </p:cNvPr>
          <p:cNvSpPr/>
          <p:nvPr/>
        </p:nvSpPr>
        <p:spPr>
          <a:xfrm>
            <a:off x="7886633" y="1117975"/>
            <a:ext cx="2108127" cy="927162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1.4 Identify education and training actions and methods (RUPPRECHT)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6748EC58-2A39-490C-EF4D-953EE9C2CDCF}"/>
              </a:ext>
            </a:extLst>
          </p:cNvPr>
          <p:cNvSpPr/>
          <p:nvPr/>
        </p:nvSpPr>
        <p:spPr>
          <a:xfrm>
            <a:off x="1176190" y="2475432"/>
            <a:ext cx="2420983" cy="753591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2.1 Identify future research priorities in road transport (RWTH)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164759B9-9E85-5875-FBAB-455E44B3FB77}"/>
              </a:ext>
            </a:extLst>
          </p:cNvPr>
          <p:cNvSpPr/>
          <p:nvPr/>
        </p:nvSpPr>
        <p:spPr>
          <a:xfrm>
            <a:off x="1176190" y="3326394"/>
            <a:ext cx="2420983" cy="753591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2.2 Update and coordinate strategic research agendas and roadmaps in the field of road transport (RIC-D)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375C71D9-BCDA-F86B-CD64-B06600C0F27B}"/>
              </a:ext>
            </a:extLst>
          </p:cNvPr>
          <p:cNvSpPr/>
          <p:nvPr/>
        </p:nvSpPr>
        <p:spPr>
          <a:xfrm>
            <a:off x="1176189" y="4177356"/>
            <a:ext cx="2420983" cy="753591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2.3 Facilitate exchange between road transport related platforms and partnerships (AVL)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270B7942-E6CE-BE13-9AEB-CD64AE1D29C9}"/>
              </a:ext>
            </a:extLst>
          </p:cNvPr>
          <p:cNvSpPr/>
          <p:nvPr/>
        </p:nvSpPr>
        <p:spPr>
          <a:xfrm>
            <a:off x="4302576" y="2475432"/>
            <a:ext cx="2420983" cy="753591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3.1 Map the research, innovation and cooperation capacities in Member States (ERTICO) 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B902A612-1F80-A5BE-E68A-0B033DF4E518}"/>
              </a:ext>
            </a:extLst>
          </p:cNvPr>
          <p:cNvSpPr/>
          <p:nvPr/>
        </p:nvSpPr>
        <p:spPr>
          <a:xfrm>
            <a:off x="4302576" y="3326393"/>
            <a:ext cx="2420983" cy="753591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3.2 Explore road transport related funding instruments and </a:t>
            </a:r>
            <a:r>
              <a:rPr kumimoji="0" lang="en-US" sz="95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programmes</a:t>
            </a: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on national and regional level (POLIS)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C0F6FEFD-25B5-D8BA-D7B8-B4667D195DDD}"/>
              </a:ext>
            </a:extLst>
          </p:cNvPr>
          <p:cNvSpPr/>
          <p:nvPr/>
        </p:nvSpPr>
        <p:spPr>
          <a:xfrm>
            <a:off x="4302576" y="4177354"/>
            <a:ext cx="2420983" cy="753591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3.3 Assess potentials of national and regional roadmaps and find synergies at roadmap and project level (VDI/VDE-IT)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8F544CAC-82EC-B10A-1C7B-E6F4CB1305F0}"/>
              </a:ext>
            </a:extLst>
          </p:cNvPr>
          <p:cNvSpPr/>
          <p:nvPr/>
        </p:nvSpPr>
        <p:spPr>
          <a:xfrm>
            <a:off x="7433311" y="2482562"/>
            <a:ext cx="1219204" cy="1209592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4.1 Track the global progress of electric and sustainable mobility (FIER)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1CA42CE6-F0D5-7D04-34DD-F6780FC02DC2}"/>
              </a:ext>
            </a:extLst>
          </p:cNvPr>
          <p:cNvSpPr/>
          <p:nvPr/>
        </p:nvSpPr>
        <p:spPr>
          <a:xfrm>
            <a:off x="8709120" y="2482562"/>
            <a:ext cx="1219204" cy="1209592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4.2 Measure feasibility of innovative solutions for prospective markets in Africa, Asia and Latin America (UEMI)</a:t>
            </a:r>
            <a:endParaRPr kumimoji="0" lang="de-AT" sz="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22" name="Rechteck: abgerundete Ecken 21">
            <a:extLst>
              <a:ext uri="{FF2B5EF4-FFF2-40B4-BE49-F238E27FC236}">
                <a16:creationId xmlns:a16="http://schemas.microsoft.com/office/drawing/2014/main" id="{B7AFEFC0-AC1A-49F4-9BF8-5509E93508F9}"/>
              </a:ext>
            </a:extLst>
          </p:cNvPr>
          <p:cNvSpPr/>
          <p:nvPr/>
        </p:nvSpPr>
        <p:spPr>
          <a:xfrm>
            <a:off x="7433311" y="3753563"/>
            <a:ext cx="1219204" cy="1209592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4.3 Strengthen existing and forge new links between European, national and regional </a:t>
            </a:r>
            <a:r>
              <a:rPr kumimoji="0" lang="en-US" sz="80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programmes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(UEMI)</a:t>
            </a:r>
            <a:endParaRPr kumimoji="0" lang="de-AT" sz="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A54F24C3-12C2-0763-636D-0F04CFCCCAE4}"/>
              </a:ext>
            </a:extLst>
          </p:cNvPr>
          <p:cNvSpPr/>
          <p:nvPr/>
        </p:nvSpPr>
        <p:spPr>
          <a:xfrm>
            <a:off x="8723262" y="3753563"/>
            <a:ext cx="1219204" cy="1209592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4.4 Develop international cooperation task force structures (UN-Habitat)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FFEC137C-EA92-097D-4CC5-86623BB7027A}"/>
              </a:ext>
            </a:extLst>
          </p:cNvPr>
          <p:cNvSpPr/>
          <p:nvPr/>
        </p:nvSpPr>
        <p:spPr>
          <a:xfrm>
            <a:off x="1071684" y="5315827"/>
            <a:ext cx="2139052" cy="927162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5.1 Development of dissemination strategies (POLIS)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25" name="Rechteck: abgerundete Ecken 24">
            <a:extLst>
              <a:ext uri="{FF2B5EF4-FFF2-40B4-BE49-F238E27FC236}">
                <a16:creationId xmlns:a16="http://schemas.microsoft.com/office/drawing/2014/main" id="{470C657E-13EF-B8C0-2119-C142170ABC15}"/>
              </a:ext>
            </a:extLst>
          </p:cNvPr>
          <p:cNvSpPr/>
          <p:nvPr/>
        </p:nvSpPr>
        <p:spPr>
          <a:xfrm>
            <a:off x="3262980" y="5313768"/>
            <a:ext cx="2143005" cy="927162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5.2 Support European and international RTR related events (FEHRL)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26" name="Rechteck: abgerundete Ecken 25">
            <a:extLst>
              <a:ext uri="{FF2B5EF4-FFF2-40B4-BE49-F238E27FC236}">
                <a16:creationId xmlns:a16="http://schemas.microsoft.com/office/drawing/2014/main" id="{7F7F9786-4069-B3AA-3DB4-59F6042338D5}"/>
              </a:ext>
            </a:extLst>
          </p:cNvPr>
          <p:cNvSpPr/>
          <p:nvPr/>
        </p:nvSpPr>
        <p:spPr>
          <a:xfrm>
            <a:off x="5448787" y="5319830"/>
            <a:ext cx="2169028" cy="927162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5.3 Ensure stakeholder engagement and management of the Multiplier Group (ERTICO)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27" name="Rechteck: abgerundete Ecken 26">
            <a:extLst>
              <a:ext uri="{FF2B5EF4-FFF2-40B4-BE49-F238E27FC236}">
                <a16:creationId xmlns:a16="http://schemas.microsoft.com/office/drawing/2014/main" id="{5E7995A7-BC6B-66B6-22A5-6BD9365C3182}"/>
              </a:ext>
            </a:extLst>
          </p:cNvPr>
          <p:cNvSpPr/>
          <p:nvPr/>
        </p:nvSpPr>
        <p:spPr>
          <a:xfrm>
            <a:off x="10434442" y="4537158"/>
            <a:ext cx="374251" cy="1636947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6.1 Project </a:t>
            </a:r>
            <a:r>
              <a:rPr kumimoji="0" lang="de-AT" sz="95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management</a:t>
            </a:r>
            <a:r>
              <a:rPr kumimoji="0" lang="de-AT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and </a:t>
            </a:r>
            <a:r>
              <a:rPr kumimoji="0" lang="de-AT" sz="95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administration</a:t>
            </a:r>
            <a:r>
              <a:rPr kumimoji="0" lang="de-AT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(AVL) 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AB5D5B68-C7D9-62F0-A193-CDA954A45FAA}"/>
              </a:ext>
            </a:extLst>
          </p:cNvPr>
          <p:cNvSpPr txBox="1"/>
          <p:nvPr/>
        </p:nvSpPr>
        <p:spPr>
          <a:xfrm rot="16200000">
            <a:off x="8679786" y="4620172"/>
            <a:ext cx="31086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98D11C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6 – Project management (AVL)</a:t>
            </a:r>
            <a:endParaRPr kumimoji="0" lang="de-AT" sz="1000" b="1" i="0" u="none" strike="noStrike" kern="1200" cap="none" spc="0" normalizeH="0" baseline="0" noProof="0">
              <a:ln>
                <a:noFill/>
              </a:ln>
              <a:solidFill>
                <a:srgbClr val="98D11C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29" name="Rechteck: abgerundete Ecken 28">
            <a:extLst>
              <a:ext uri="{FF2B5EF4-FFF2-40B4-BE49-F238E27FC236}">
                <a16:creationId xmlns:a16="http://schemas.microsoft.com/office/drawing/2014/main" id="{E58CB2A9-5B5A-58F9-F708-8ED86041C0ED}"/>
              </a:ext>
            </a:extLst>
          </p:cNvPr>
          <p:cNvSpPr/>
          <p:nvPr/>
        </p:nvSpPr>
        <p:spPr>
          <a:xfrm>
            <a:off x="5689728" y="6144193"/>
            <a:ext cx="1641798" cy="343428"/>
          </a:xfrm>
          <a:prstGeom prst="roundRect">
            <a:avLst/>
          </a:prstGeom>
          <a:noFill/>
          <a:ln w="57150">
            <a:solidFill>
              <a:srgbClr val="98D11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103751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Multiplier Group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103751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39F3DC94-E2C6-56C7-F697-E4584B0A83B0}"/>
              </a:ext>
            </a:extLst>
          </p:cNvPr>
          <p:cNvSpPr txBox="1"/>
          <p:nvPr/>
        </p:nvSpPr>
        <p:spPr>
          <a:xfrm>
            <a:off x="975666" y="878244"/>
            <a:ext cx="47502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98D11C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1 – Methods and tools for a collaborative framework (AVL)</a:t>
            </a:r>
            <a:endParaRPr kumimoji="0" lang="de-AT" sz="1000" b="1" i="0" u="none" strike="noStrike" kern="1200" cap="none" spc="0" normalizeH="0" baseline="0" noProof="0">
              <a:ln>
                <a:noFill/>
              </a:ln>
              <a:solidFill>
                <a:srgbClr val="98D11C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5E9E9467-1E14-7AFE-3319-6D892DC92548}"/>
              </a:ext>
            </a:extLst>
          </p:cNvPr>
          <p:cNvSpPr txBox="1"/>
          <p:nvPr/>
        </p:nvSpPr>
        <p:spPr>
          <a:xfrm>
            <a:off x="929444" y="2167679"/>
            <a:ext cx="47502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98D11C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2 – Research and innovation planning (RIC-D)</a:t>
            </a:r>
            <a:endParaRPr kumimoji="0" lang="de-AT" sz="1000" b="1" i="0" u="none" strike="noStrike" kern="1200" cap="none" spc="0" normalizeH="0" baseline="0" noProof="0">
              <a:ln>
                <a:noFill/>
              </a:ln>
              <a:solidFill>
                <a:srgbClr val="98D11C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71519035-7085-C2E5-AD5D-8BE82818D265}"/>
              </a:ext>
            </a:extLst>
          </p:cNvPr>
          <p:cNvSpPr txBox="1"/>
          <p:nvPr/>
        </p:nvSpPr>
        <p:spPr>
          <a:xfrm>
            <a:off x="4032281" y="2150261"/>
            <a:ext cx="47502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98D11C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3 – MS and international alignment (VDI/VDE-IT)</a:t>
            </a:r>
            <a:endParaRPr kumimoji="0" lang="de-AT" sz="1000" b="1" i="0" u="none" strike="noStrike" kern="1200" cap="none" spc="0" normalizeH="0" baseline="0" noProof="0">
              <a:ln>
                <a:noFill/>
              </a:ln>
              <a:solidFill>
                <a:srgbClr val="98D11C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01AE9F18-CB7E-A12A-A612-43FFA8D36C82}"/>
              </a:ext>
            </a:extLst>
          </p:cNvPr>
          <p:cNvSpPr txBox="1"/>
          <p:nvPr/>
        </p:nvSpPr>
        <p:spPr>
          <a:xfrm>
            <a:off x="964631" y="5067547"/>
            <a:ext cx="47502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98D11C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5 – Dissemination (POLIS)</a:t>
            </a:r>
            <a:endParaRPr kumimoji="0" lang="de-AT" sz="1000" b="1" i="0" u="none" strike="noStrike" kern="1200" cap="none" spc="0" normalizeH="0" baseline="0" noProof="0">
              <a:ln>
                <a:noFill/>
              </a:ln>
              <a:solidFill>
                <a:srgbClr val="98D11C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34" name="Rechteck: abgerundete Ecken 33">
            <a:extLst>
              <a:ext uri="{FF2B5EF4-FFF2-40B4-BE49-F238E27FC236}">
                <a16:creationId xmlns:a16="http://schemas.microsoft.com/office/drawing/2014/main" id="{B2DF9893-386A-35AF-CFC4-7050A83E2109}"/>
              </a:ext>
            </a:extLst>
          </p:cNvPr>
          <p:cNvSpPr/>
          <p:nvPr/>
        </p:nvSpPr>
        <p:spPr>
          <a:xfrm>
            <a:off x="7640436" y="5313768"/>
            <a:ext cx="2307499" cy="927162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5.4 Disseminate the contributions from RT to realization of the Green Deal and the Paris Agreement (POLIS)</a:t>
            </a:r>
            <a:endParaRPr kumimoji="0" lang="de-AT" sz="9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35" name="Rechteck: abgerundete Ecken 34">
            <a:extLst>
              <a:ext uri="{FF2B5EF4-FFF2-40B4-BE49-F238E27FC236}">
                <a16:creationId xmlns:a16="http://schemas.microsoft.com/office/drawing/2014/main" id="{9F95323D-CC2C-EE1E-38FF-70E28CFE8B52}"/>
              </a:ext>
            </a:extLst>
          </p:cNvPr>
          <p:cNvSpPr/>
          <p:nvPr/>
        </p:nvSpPr>
        <p:spPr>
          <a:xfrm>
            <a:off x="10436703" y="2856262"/>
            <a:ext cx="374251" cy="1636947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6.2 Project </a:t>
            </a:r>
            <a:r>
              <a:rPr kumimoji="0" lang="de-AT" sz="95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documentation</a:t>
            </a:r>
            <a:r>
              <a:rPr kumimoji="0" lang="de-AT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(AVL) </a:t>
            </a:r>
          </a:p>
        </p:txBody>
      </p:sp>
      <p:sp>
        <p:nvSpPr>
          <p:cNvPr id="36" name="Rechteck: abgerundete Ecken 35">
            <a:extLst>
              <a:ext uri="{FF2B5EF4-FFF2-40B4-BE49-F238E27FC236}">
                <a16:creationId xmlns:a16="http://schemas.microsoft.com/office/drawing/2014/main" id="{E8FB411A-5E06-D265-249A-3530D31D2BD6}"/>
              </a:ext>
            </a:extLst>
          </p:cNvPr>
          <p:cNvSpPr/>
          <p:nvPr/>
        </p:nvSpPr>
        <p:spPr>
          <a:xfrm>
            <a:off x="10434442" y="1154422"/>
            <a:ext cx="374251" cy="1636947"/>
          </a:xfrm>
          <a:prstGeom prst="roundRect">
            <a:avLst/>
          </a:prstGeom>
          <a:solidFill>
            <a:srgbClr val="10375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6.3 Risk </a:t>
            </a:r>
            <a:r>
              <a:rPr kumimoji="0" lang="de-AT" sz="95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management</a:t>
            </a:r>
            <a:r>
              <a:rPr kumimoji="0" lang="de-AT" sz="95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 (AVL)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F80E4350-1429-B691-D754-17337C6C4C69}"/>
              </a:ext>
            </a:extLst>
          </p:cNvPr>
          <p:cNvSpPr txBox="1"/>
          <p:nvPr/>
        </p:nvSpPr>
        <p:spPr>
          <a:xfrm>
            <a:off x="7246791" y="2150394"/>
            <a:ext cx="47502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98D11C"/>
                </a:solidFill>
                <a:effectLst/>
                <a:uLnTx/>
                <a:uFillTx/>
                <a:latin typeface="Bai Jamjuree" panose="020B0604020202020204" charset="-34"/>
                <a:ea typeface="+mn-ea"/>
                <a:cs typeface="Bai Jamjuree" panose="020B0604020202020204" charset="-34"/>
              </a:rPr>
              <a:t>4 – Global progress and exchange (UEMI)</a:t>
            </a:r>
            <a:endParaRPr kumimoji="0" lang="de-AT" sz="1000" b="1" i="0" u="none" strike="noStrike" kern="1200" cap="none" spc="0" normalizeH="0" baseline="0" noProof="0">
              <a:ln>
                <a:noFill/>
              </a:ln>
              <a:solidFill>
                <a:srgbClr val="98D11C"/>
              </a:solidFill>
              <a:effectLst/>
              <a:uLnTx/>
              <a:uFillTx/>
              <a:latin typeface="Bai Jamjuree" panose="020B0604020202020204" charset="-34"/>
              <a:ea typeface="+mn-ea"/>
              <a:cs typeface="Bai Jamjuree" panose="020B0604020202020204" charset="-34"/>
            </a:endParaRPr>
          </a:p>
        </p:txBody>
      </p:sp>
      <p:sp>
        <p:nvSpPr>
          <p:cNvPr id="38" name="Slide Number Placeholder 37">
            <a:extLst>
              <a:ext uri="{FF2B5EF4-FFF2-40B4-BE49-F238E27FC236}">
                <a16:creationId xmlns:a16="http://schemas.microsoft.com/office/drawing/2014/main" id="{8FAEAE55-815F-755E-D939-79FE2A4B5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86D7A1-BFD1-0649-B06D-3A4FDC4718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03751">
                    <a:tint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03751">
                  <a:tint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394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TREnGth_M">
      <a:dk1>
        <a:srgbClr val="103751"/>
      </a:dk1>
      <a:lt1>
        <a:srgbClr val="FFFFFF"/>
      </a:lt1>
      <a:dk2>
        <a:srgbClr val="103650"/>
      </a:dk2>
      <a:lt2>
        <a:srgbClr val="E7E6E6"/>
      </a:lt2>
      <a:accent1>
        <a:srgbClr val="1C6EE5"/>
      </a:accent1>
      <a:accent2>
        <a:srgbClr val="98D11C"/>
      </a:accent2>
      <a:accent3>
        <a:srgbClr val="D3E7ED"/>
      </a:accent3>
      <a:accent4>
        <a:srgbClr val="EB3524"/>
      </a:accent4>
      <a:accent5>
        <a:srgbClr val="FE862D"/>
      </a:accent5>
      <a:accent6>
        <a:srgbClr val="8544ED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E8CB689BBF064F911E71EFFC1CB2A3" ma:contentTypeVersion="19" ma:contentTypeDescription="Create a new document." ma:contentTypeScope="" ma:versionID="46ba2718df9769c73d20d12fdb3d50cd">
  <xsd:schema xmlns:xsd="http://www.w3.org/2001/XMLSchema" xmlns:xs="http://www.w3.org/2001/XMLSchema" xmlns:p="http://schemas.microsoft.com/office/2006/metadata/properties" xmlns:ns2="fb7a3a8e-7964-4418-ab96-7edc9afd578f" xmlns:ns3="07e80eab-9d26-4ae7-bd74-003410c928f3" targetNamespace="http://schemas.microsoft.com/office/2006/metadata/properties" ma:root="true" ma:fieldsID="7b966049462367a5efbb73ec7cdd1d4a" ns2:_="" ns3:_="">
    <xsd:import namespace="fb7a3a8e-7964-4418-ab96-7edc9afd578f"/>
    <xsd:import namespace="07e80eab-9d26-4ae7-bd74-003410c928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7a3a8e-7964-4418-ab96-7edc9afd57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19d368e-b366-40e4-94d8-41c725b2470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e80eab-9d26-4ae7-bd74-003410c928f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f056abf-4cd5-4adb-a686-958db5268c10}" ma:internalName="TaxCatchAll" ma:showField="CatchAllData" ma:web="07e80eab-9d26-4ae7-bd74-003410c928f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7a3a8e-7964-4418-ab96-7edc9afd578f">
      <Terms xmlns="http://schemas.microsoft.com/office/infopath/2007/PartnerControls"/>
    </lcf76f155ced4ddcb4097134ff3c332f>
    <TaxCatchAll xmlns="07e80eab-9d26-4ae7-bd74-003410c928f3" xsi:nil="true"/>
  </documentManagement>
</p:properties>
</file>

<file path=customXml/itemProps1.xml><?xml version="1.0" encoding="utf-8"?>
<ds:datastoreItem xmlns:ds="http://schemas.openxmlformats.org/officeDocument/2006/customXml" ds:itemID="{97D6193D-C203-42BF-908B-93313A612255}"/>
</file>

<file path=customXml/itemProps2.xml><?xml version="1.0" encoding="utf-8"?>
<ds:datastoreItem xmlns:ds="http://schemas.openxmlformats.org/officeDocument/2006/customXml" ds:itemID="{B1E19DAF-F713-4D4D-BB74-FC2D35D1F6DA}"/>
</file>

<file path=customXml/itemProps3.xml><?xml version="1.0" encoding="utf-8"?>
<ds:datastoreItem xmlns:ds="http://schemas.openxmlformats.org/officeDocument/2006/customXml" ds:itemID="{457ED14B-6556-4759-AD9F-D62C59F6445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648</Words>
  <Application>Microsoft Office PowerPoint</Application>
  <PresentationFormat>Breitbild</PresentationFormat>
  <Paragraphs>49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Bai Jamjuree</vt:lpstr>
      <vt:lpstr>Calibri</vt:lpstr>
      <vt:lpstr>Roboto</vt:lpstr>
      <vt:lpstr>Office Theme</vt:lpstr>
      <vt:lpstr>Project overview </vt:lpstr>
      <vt:lpstr>Summary of main focus points </vt:lpstr>
      <vt:lpstr>Project Objectives </vt:lpstr>
      <vt:lpstr>Project Structure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Wagenhofer, Verena AVL/AT</dc:creator>
  <cp:lastModifiedBy>Wagenhofer, Verena AVL/AT</cp:lastModifiedBy>
  <cp:revision>1</cp:revision>
  <dcterms:created xsi:type="dcterms:W3CDTF">2025-09-01T16:36:02Z</dcterms:created>
  <dcterms:modified xsi:type="dcterms:W3CDTF">2025-09-01T16:37:55Z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1075092-e835-4209-8938-695d786e0591_Enabled">
    <vt:lpwstr>true</vt:lpwstr>
  </property>
  <property fmtid="{D5CDD505-2E9C-101B-9397-08002B2CF9AE}" pid="3" name="MSIP_Label_61075092-e835-4209-8938-695d786e0591_SetDate">
    <vt:lpwstr>2025-09-01T16:37:55Z</vt:lpwstr>
  </property>
  <property fmtid="{D5CDD505-2E9C-101B-9397-08002B2CF9AE}" pid="4" name="MSIP_Label_61075092-e835-4209-8938-695d786e0591_Method">
    <vt:lpwstr>Standard</vt:lpwstr>
  </property>
  <property fmtid="{D5CDD505-2E9C-101B-9397-08002B2CF9AE}" pid="5" name="MSIP_Label_61075092-e835-4209-8938-695d786e0591_Name">
    <vt:lpwstr>internal</vt:lpwstr>
  </property>
  <property fmtid="{D5CDD505-2E9C-101B-9397-08002B2CF9AE}" pid="6" name="MSIP_Label_61075092-e835-4209-8938-695d786e0591_SiteId">
    <vt:lpwstr>b4bc7e59-9a34-4622-ab54-d7a1a680f47a</vt:lpwstr>
  </property>
  <property fmtid="{D5CDD505-2E9C-101B-9397-08002B2CF9AE}" pid="7" name="MSIP_Label_61075092-e835-4209-8938-695d786e0591_ActionId">
    <vt:lpwstr>dd6aa4af-904f-42b8-bbad-b854f25bbf96</vt:lpwstr>
  </property>
  <property fmtid="{D5CDD505-2E9C-101B-9397-08002B2CF9AE}" pid="8" name="MSIP_Label_61075092-e835-4209-8938-695d786e0591_ContentBits">
    <vt:lpwstr>0</vt:lpwstr>
  </property>
  <property fmtid="{D5CDD505-2E9C-101B-9397-08002B2CF9AE}" pid="9" name="MSIP_Label_61075092-e835-4209-8938-695d786e0591_Tag">
    <vt:lpwstr>10, 3, 0, 1</vt:lpwstr>
  </property>
  <property fmtid="{D5CDD505-2E9C-101B-9397-08002B2CF9AE}" pid="10" name="ContentTypeId">
    <vt:lpwstr>0x01010099E8CB689BBF064F911E71EFFC1CB2A3</vt:lpwstr>
  </property>
</Properties>
</file>